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</p:embeddedFontLst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14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59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424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 Manjar de los Dioses: Tradición que se hornea cada día</a:t>
            </a:r>
            <a:endParaRPr lang="en-US" sz="44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8B5C198E-D17F-132E-9513-A57A06E4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6F92E689-45F0-8480-83DF-F390FCC446C3}"/>
              </a:ext>
            </a:extLst>
          </p:cNvPr>
          <p:cNvSpPr/>
          <p:nvPr/>
        </p:nvSpPr>
        <p:spPr>
          <a:xfrm>
            <a:off x="6275904" y="3168830"/>
            <a:ext cx="7560707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 Manjar de los Dioses es una empresa nicaragüense fundada en Managua en 2023, dedicada a la elaboración de productos de panadería y repostería que combinan la tradición con la innovación. Nuestros productos destacan por su frescura y calidad, elaborados con ingredientes nacionales como el cacao de Waslala y el queso chontaleño.</a:t>
            </a:r>
            <a:endParaRPr lang="en-US" sz="175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73A0677-46B7-EAF7-D874-7C6F09DE8671}"/>
              </a:ext>
            </a:extLst>
          </p:cNvPr>
          <p:cNvSpPr/>
          <p:nvPr/>
        </p:nvSpPr>
        <p:spPr>
          <a:xfrm>
            <a:off x="6280190" y="5096572"/>
            <a:ext cx="7560707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Reafirmamos nuestro compromiso ambiental utilizando empaques biodegradables, contribuyendo así al cuidado del medio ambiente y al desarrollo sostenible de nuestra comunidad. Somos una panadería y repostería semi industrial con un equipo de 6 colaboradores comprometidos con ofrecer lo mejor a nuestros clientes.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064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Misión, Visión y Valores</a:t>
            </a:r>
            <a:endParaRPr lang="en-US" sz="44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FCBEC013-DF4D-2EB3-FBC7-E8C1CA0B6366}"/>
              </a:ext>
            </a:extLst>
          </p:cNvPr>
          <p:cNvSpPr/>
          <p:nvPr/>
        </p:nvSpPr>
        <p:spPr>
          <a:xfrm>
            <a:off x="793791" y="2129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Misión</a:t>
            </a:r>
            <a:endParaRPr lang="en-US" sz="22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92FCC2E-3280-F241-A7A6-E02BE4B42773}"/>
              </a:ext>
            </a:extLst>
          </p:cNvPr>
          <p:cNvSpPr/>
          <p:nvPr/>
        </p:nvSpPr>
        <p:spPr>
          <a:xfrm>
            <a:off x="793791" y="2710589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Elaboramos productos de panadería y repostería bajo estrictos estándares de calidad, fusionando la tradición artesanal con innovación constante, para ofrecer opciones frescas y deliciosas a precios asequibles. Nos comprometemos a satisfacer los paladares de Managua garantizando higiene en cada proceso y frescura en cada producto.</a:t>
            </a:r>
            <a:endParaRPr lang="en-US" sz="17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D2D68B8-2539-C3A4-5492-C6B87746EABA}"/>
              </a:ext>
            </a:extLst>
          </p:cNvPr>
          <p:cNvSpPr/>
          <p:nvPr/>
        </p:nvSpPr>
        <p:spPr>
          <a:xfrm>
            <a:off x="7599522" y="21294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Visión</a:t>
            </a:r>
            <a:endParaRPr lang="en-US" sz="22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233956FE-6FF2-8DA7-4AAE-66AC614FE09F}"/>
              </a:ext>
            </a:extLst>
          </p:cNvPr>
          <p:cNvSpPr/>
          <p:nvPr/>
        </p:nvSpPr>
        <p:spPr>
          <a:xfrm>
            <a:off x="7599522" y="271058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 reconocidos como la panadería líder en innovación y calidad de Managua, destacándonos por nuestros productos únicos y el impacto positivo que generamos en nuestra comunidad y en el bienestar de nuestros colaboradores.</a:t>
            </a:r>
            <a:endParaRPr lang="en-US" sz="175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A680B3A-F280-6F25-1CCB-66D4D6EF107C}"/>
              </a:ext>
            </a:extLst>
          </p:cNvPr>
          <p:cNvSpPr/>
          <p:nvPr/>
        </p:nvSpPr>
        <p:spPr>
          <a:xfrm>
            <a:off x="793791" y="5289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Valores</a:t>
            </a:r>
            <a:endParaRPr lang="en-US" sz="22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54F0F7C4-7DDC-A6A0-0C2E-EA427B970254}"/>
              </a:ext>
            </a:extLst>
          </p:cNvPr>
          <p:cNvSpPr/>
          <p:nvPr/>
        </p:nvSpPr>
        <p:spPr>
          <a:xfrm>
            <a:off x="793791" y="5666522"/>
            <a:ext cx="4608390" cy="134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Calidad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ingredientes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y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proceos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	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Innovación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sabores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únicos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Trabajo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entre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áreas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C9C2C0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D1E3E571-4FD3-AD07-1634-4290840C1C78}"/>
              </a:ext>
            </a:extLst>
          </p:cNvPr>
          <p:cNvSpPr/>
          <p:nvPr/>
        </p:nvSpPr>
        <p:spPr>
          <a:xfrm>
            <a:off x="4734305" y="5633298"/>
            <a:ext cx="8187612" cy="1155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Responsabilidad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social a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través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donaciones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Enfoque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al cliente con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empatía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y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atención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personalizada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C9C2C0"/>
              </a:solidFill>
              <a:latin typeface="Gelasio" pitchFamily="34" charset="0"/>
              <a:cs typeface="Gelasio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337334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Estructura Organizacional</a:t>
            </a:r>
            <a:endParaRPr lang="en-US" sz="3600" dirty="0"/>
          </a:p>
        </p:txBody>
      </p:sp>
      <p:sp>
        <p:nvSpPr>
          <p:cNvPr id="27" name="Text 15"/>
          <p:cNvSpPr/>
          <p:nvPr/>
        </p:nvSpPr>
        <p:spPr>
          <a:xfrm>
            <a:off x="643652" y="713648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Nuestra estructura organizacional refleja nuestro estilo de liderazgo participativo y horizontal, donde todos los miembros del equipo son valorados y tienen voz en la toma de decisiones, especialmente en mejoras productivas y adquisición de maquinaria.</a:t>
            </a:r>
            <a:endParaRPr lang="en-US" sz="16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5680825-146B-1719-C10F-DA28302857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826484" y="7730676"/>
            <a:ext cx="1729488" cy="420529"/>
          </a:xfrm>
          <a:prstGeom prst="rect">
            <a:avLst/>
          </a:prstGeom>
          <a:solidFill>
            <a:srgbClr val="464342"/>
          </a:solidFill>
          <a:ln>
            <a:solidFill>
              <a:srgbClr val="4643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5520E17A-51FB-5028-4518-45246B71A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289" y="1080372"/>
            <a:ext cx="6027821" cy="60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6731" y="582573"/>
            <a:ext cx="5416748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Cultura Organizacional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6731" y="1560909"/>
            <a:ext cx="76633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Nuestra cultura se basa en cuatro pilares: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6731" y="2137291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6" name="Text 3"/>
          <p:cNvSpPr/>
          <p:nvPr/>
        </p:nvSpPr>
        <p:spPr>
          <a:xfrm>
            <a:off x="6438186" y="2348746"/>
            <a:ext cx="268747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Pasión por lo auténtico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38186" y="2806184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Renovamos recetas tradicionales con creatividad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6731" y="3567589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9" name="Text 6"/>
          <p:cNvSpPr/>
          <p:nvPr/>
        </p:nvSpPr>
        <p:spPr>
          <a:xfrm>
            <a:off x="6438186" y="377904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Trabajo en familia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438186" y="4236482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Celebramos cumpleaños y desayunos cada lunes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6731" y="4997887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2" name="Text 9"/>
          <p:cNvSpPr/>
          <p:nvPr/>
        </p:nvSpPr>
        <p:spPr>
          <a:xfrm>
            <a:off x="6438186" y="5209342"/>
            <a:ext cx="325469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Compromiso con Nicaragua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438186" y="5666780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80% de insumos locales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6731" y="6428184"/>
            <a:ext cx="7663339" cy="1218843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5" name="Text 12"/>
          <p:cNvSpPr/>
          <p:nvPr/>
        </p:nvSpPr>
        <p:spPr>
          <a:xfrm>
            <a:off x="6438186" y="663963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Transparencia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438186" y="7097078"/>
            <a:ext cx="724042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Reuniones semanales y canales abiertos</a:t>
            </a:r>
            <a:endParaRPr lang="en-US" sz="16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4B21F0F1-6C37-D5FE-BDF1-12604425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27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93682"/>
            <a:ext cx="7404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Administración por Objetivos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174506"/>
            <a:ext cx="1105654" cy="16280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401321"/>
            <a:ext cx="2902792" cy="18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Objetivo Principal 2025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1891739"/>
            <a:ext cx="5929789" cy="381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Aumentar producción 30% y abrir segunda sucursal en el Barrio La Reynaga.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44358"/>
            <a:ext cx="1105654" cy="13267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071172"/>
            <a:ext cx="2764193" cy="18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Equipamiento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561591"/>
            <a:ext cx="5929789" cy="19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Comprar amasadora semi industrial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05242"/>
            <a:ext cx="1105654" cy="13267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432056"/>
            <a:ext cx="2764193" cy="18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Innovación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4922476"/>
            <a:ext cx="5929789" cy="19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Lanzar pan de cacao y torta de mango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66127"/>
            <a:ext cx="1105654" cy="13267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5792941"/>
            <a:ext cx="2764193" cy="18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Reducción de Costos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283360"/>
            <a:ext cx="5929789" cy="19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Negociar con proveedores y capacitar personal</a:t>
            </a:r>
            <a:endParaRPr lang="en-US" sz="175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85BABA83-D072-FA5C-6ED4-9784FE4B89D1}"/>
              </a:ext>
            </a:extLst>
          </p:cNvPr>
          <p:cNvSpPr/>
          <p:nvPr/>
        </p:nvSpPr>
        <p:spPr>
          <a:xfrm>
            <a:off x="6280190" y="7009836"/>
            <a:ext cx="5929789" cy="190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Cada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objetivo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se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mide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indicadores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aumento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de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producción</a:t>
            </a:r>
            <a:endParaRPr lang="en-US" sz="1750" dirty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Ventas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estables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 o </a:t>
            </a:r>
            <a:r>
              <a:rPr lang="en-US" sz="1750" dirty="0" err="1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satisfacción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 del cliente.</a:t>
            </a:r>
            <a:endParaRPr lang="en-US" sz="175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0540EBE9-E317-CB19-9FA3-C608796EA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561380"/>
            <a:ext cx="5090874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Áreas de la Empresa</a:t>
            </a:r>
            <a:endParaRPr lang="en-US" sz="40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B4FAC48-2619-DCDE-3DF4-3D19C737068D}"/>
              </a:ext>
            </a:extLst>
          </p:cNvPr>
          <p:cNvGrpSpPr/>
          <p:nvPr/>
        </p:nvGrpSpPr>
        <p:grpSpPr>
          <a:xfrm>
            <a:off x="1957965" y="2537489"/>
            <a:ext cx="4100114" cy="851297"/>
            <a:chOff x="1703469" y="2409052"/>
            <a:chExt cx="4100114" cy="851297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469" y="2409052"/>
              <a:ext cx="508992" cy="508992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2416058" y="2494301"/>
              <a:ext cx="2545437" cy="3181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Producción</a:t>
              </a:r>
              <a:endParaRPr lang="en-US" sz="20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2416059" y="2934594"/>
              <a:ext cx="3387524" cy="325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A cargo de los panaderos</a:t>
              </a:r>
              <a:endParaRPr lang="en-US" sz="1600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BDC601-0F0E-1CB0-D2C5-C4B78366A6C9}"/>
              </a:ext>
            </a:extLst>
          </p:cNvPr>
          <p:cNvGrpSpPr/>
          <p:nvPr/>
        </p:nvGrpSpPr>
        <p:grpSpPr>
          <a:xfrm>
            <a:off x="1703469" y="5801355"/>
            <a:ext cx="3546472" cy="851296"/>
            <a:chOff x="1703469" y="4727378"/>
            <a:chExt cx="3546472" cy="851296"/>
          </a:xfrm>
        </p:grpSpPr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3469" y="4727378"/>
              <a:ext cx="508992" cy="50899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416058" y="4812626"/>
              <a:ext cx="2545437" cy="3181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Atención al Cliente</a:t>
              </a:r>
              <a:endParaRPr lang="en-US" sz="20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416059" y="5252919"/>
              <a:ext cx="2833882" cy="325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Cajero/despachador</a:t>
              </a:r>
              <a:endParaRPr lang="en-US" sz="1600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29859E7-F9A9-FB7B-7950-26C0FCF54607}"/>
              </a:ext>
            </a:extLst>
          </p:cNvPr>
          <p:cNvGrpSpPr/>
          <p:nvPr/>
        </p:nvGrpSpPr>
        <p:grpSpPr>
          <a:xfrm>
            <a:off x="9305510" y="2537489"/>
            <a:ext cx="4027734" cy="851297"/>
            <a:chOff x="7989162" y="2454146"/>
            <a:chExt cx="4027734" cy="851297"/>
          </a:xfrm>
        </p:grpSpPr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9162" y="2454146"/>
              <a:ext cx="508992" cy="508992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8701751" y="2539395"/>
              <a:ext cx="2545437" cy="3181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Marketing y Ventas</a:t>
              </a:r>
              <a:endParaRPr lang="en-US" sz="200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8701751" y="2979688"/>
              <a:ext cx="3315145" cy="325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Redes sociales y promociones</a:t>
              </a:r>
              <a:endParaRPr lang="en-US" sz="160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7F05E05-D1B1-61F2-0337-CA058E2FFD21}"/>
              </a:ext>
            </a:extLst>
          </p:cNvPr>
          <p:cNvGrpSpPr/>
          <p:nvPr/>
        </p:nvGrpSpPr>
        <p:grpSpPr>
          <a:xfrm>
            <a:off x="9305510" y="5801355"/>
            <a:ext cx="3883356" cy="851297"/>
            <a:chOff x="7850473" y="4442341"/>
            <a:chExt cx="3883356" cy="851297"/>
          </a:xfrm>
        </p:grpSpPr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0473" y="4442341"/>
              <a:ext cx="508992" cy="508992"/>
            </a:xfrm>
            <a:prstGeom prst="rect">
              <a:avLst/>
            </a:prstGeom>
          </p:spPr>
        </p:pic>
        <p:sp>
          <p:nvSpPr>
            <p:cNvPr id="13" name="Text 7"/>
            <p:cNvSpPr/>
            <p:nvPr/>
          </p:nvSpPr>
          <p:spPr>
            <a:xfrm>
              <a:off x="8563062" y="4527590"/>
              <a:ext cx="2545437" cy="3181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Administración</a:t>
              </a:r>
              <a:endParaRPr lang="en-US" sz="2000" dirty="0"/>
            </a:p>
          </p:txBody>
        </p:sp>
        <p:sp>
          <p:nvSpPr>
            <p:cNvPr id="14" name="Text 8"/>
            <p:cNvSpPr/>
            <p:nvPr/>
          </p:nvSpPr>
          <p:spPr>
            <a:xfrm>
              <a:off x="8563063" y="4967883"/>
              <a:ext cx="3170766" cy="325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Nómina, pagos y contabilidad</a:t>
              </a:r>
              <a:endParaRPr lang="en-US" sz="16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C48E837-D310-195A-33ED-096A1874D167}"/>
              </a:ext>
            </a:extLst>
          </p:cNvPr>
          <p:cNvGrpSpPr/>
          <p:nvPr/>
        </p:nvGrpSpPr>
        <p:grpSpPr>
          <a:xfrm>
            <a:off x="5530438" y="3998269"/>
            <a:ext cx="3883356" cy="851297"/>
            <a:chOff x="5217776" y="5419607"/>
            <a:chExt cx="3883356" cy="851297"/>
          </a:xfrm>
        </p:grpSpPr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7776" y="5419607"/>
              <a:ext cx="508992" cy="508992"/>
            </a:xfrm>
            <a:prstGeom prst="rect">
              <a:avLst/>
            </a:prstGeom>
          </p:spPr>
        </p:pic>
        <p:sp>
          <p:nvSpPr>
            <p:cNvPr id="16" name="Text 9"/>
            <p:cNvSpPr/>
            <p:nvPr/>
          </p:nvSpPr>
          <p:spPr>
            <a:xfrm>
              <a:off x="5930365" y="5504856"/>
              <a:ext cx="2545437" cy="3181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Control de Calidad</a:t>
              </a:r>
              <a:endParaRPr lang="en-US" sz="2000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5930366" y="5945149"/>
              <a:ext cx="3170766" cy="3257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C9C2C0"/>
                  </a:solidFill>
                  <a:latin typeface="Gelasio" pitchFamily="34" charset="0"/>
                  <a:ea typeface="Gelasio" pitchFamily="34" charset="-122"/>
                  <a:cs typeface="Gelasio" pitchFamily="34" charset="-120"/>
                </a:rPr>
                <a:t>Dirigido por el gerente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8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Plan de Contingencia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0727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Hemos identificado riesgos clave y definimos acciones concretas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552700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NI"/>
          </a:p>
        </p:txBody>
      </p:sp>
      <p:sp>
        <p:nvSpPr>
          <p:cNvPr id="6" name="Shape 3"/>
          <p:cNvSpPr/>
          <p:nvPr/>
        </p:nvSpPr>
        <p:spPr>
          <a:xfrm>
            <a:off x="801410" y="256032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7" name="Text 4"/>
          <p:cNvSpPr/>
          <p:nvPr/>
        </p:nvSpPr>
        <p:spPr>
          <a:xfrm>
            <a:off x="1029057" y="27040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Riesgo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46038" y="27040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Acción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59210" y="27040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Indicador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21063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1" name="Text 8"/>
          <p:cNvSpPr/>
          <p:nvPr/>
        </p:nvSpPr>
        <p:spPr>
          <a:xfrm>
            <a:off x="1029057" y="33543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Fallo eléctrico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46038" y="335434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Generador de emergencia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59210" y="33543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Tiempo inactivo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223861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5" name="Text 12"/>
          <p:cNvSpPr/>
          <p:nvPr/>
        </p:nvSpPr>
        <p:spPr>
          <a:xfrm>
            <a:off x="1029057" y="43675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Escasez de harina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546038" y="436757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 proveedores alternativos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059210" y="436757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Continuidad producción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5237083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9" name="Text 16"/>
          <p:cNvSpPr/>
          <p:nvPr/>
        </p:nvSpPr>
        <p:spPr>
          <a:xfrm>
            <a:off x="1029057" y="53807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Baja demanda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546038" y="5380792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Combos y promociones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059210" y="53807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Nivel de ventas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801410" y="6250305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23" name="Text 20"/>
          <p:cNvSpPr/>
          <p:nvPr/>
        </p:nvSpPr>
        <p:spPr>
          <a:xfrm>
            <a:off x="1029057" y="6394013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Ausencia de personal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3546038" y="6394013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Rotación de funciones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059210" y="6394013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Servicio ininterrumpido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6982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Reconocimiento al Personal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Héroe del Horno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Reconocimiento mensual al mejor empleado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Celebraciones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Cumpleaños y logros personales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Capacitación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Desarrollo de habilidades y crecimiento profesional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51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Administración moderna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Aplicación de herramientas sin perder identidad cultural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16515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Compromiso social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Responsabilidad con la comunidad nicaragüense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s-NI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720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2568"/>
            <a:ext cx="2862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Crecimiento sostenible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Cada decisión afecta el desarrollo organizacional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517</Words>
  <Application>Microsoft Office PowerPoint</Application>
  <PresentationFormat>Personalizado</PresentationFormat>
  <Paragraphs>88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Gelasio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Daniel Fuentes</cp:lastModifiedBy>
  <cp:revision>2</cp:revision>
  <dcterms:created xsi:type="dcterms:W3CDTF">2025-05-17T05:29:11Z</dcterms:created>
  <dcterms:modified xsi:type="dcterms:W3CDTF">2025-05-17T05:53:59Z</dcterms:modified>
</cp:coreProperties>
</file>